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Montserrat Medium" panose="00000600000000000000" pitchFamily="2" charset="0"/>
      <p:regular r:id="rId19"/>
      <p:bold r:id="rId20"/>
      <p:italic r:id="rId21"/>
      <p:boldItalic r:id="rId22"/>
    </p:embeddedFont>
    <p:embeddedFont>
      <p:font typeface="Open Sans Medium" panose="020B0604020202020204" charset="0"/>
      <p:regular r:id="rId23"/>
      <p:bold r:id="rId24"/>
      <p:italic r:id="rId25"/>
      <p:boldItalic r:id="rId26"/>
    </p:embeddedFont>
    <p:embeddedFont>
      <p:font typeface="Montserrat SemiBold" panose="00000700000000000000" pitchFamily="2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pen Sans" panose="020B0604020202020204" charset="0"/>
      <p:regular r:id="rId35"/>
      <p:bold r:id="rId36"/>
      <p:italic r:id="rId37"/>
      <p:boldItalic r:id="rId38"/>
    </p:embeddedFont>
    <p:embeddedFont>
      <p:font typeface="Open Sans SemiBold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9B2330-CED1-40F7-A497-C026FCFEBC99}">
  <a:tblStyle styleId="{219B2330-CED1-40F7-A497-C026FCFEBC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tableStyles" Target="tableStyle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4ca759e42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4ca759e42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4ca759e42_3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4ca759e42_3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4ca759e42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4ca759e42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4ca759e42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4ca759e42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4ca759e42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4ca759e42_3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4ca759e42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4ca759e42_3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4d20de01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4d20de01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4ca759e42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34ca759e42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4ca759e42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4ca759e42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4ca759e4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4ca759e4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4ca759e42_3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4ca759e42_3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4ca759e42_3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4ca759e42_3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4ca759e42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4ca759e42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4ca759e42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4ca759e42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4ca759e42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4ca759e42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5098416" y="490274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5910801" y="42723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1371600" y="2926326"/>
            <a:ext cx="64008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2"/>
          </p:nvPr>
        </p:nvSpPr>
        <p:spPr>
          <a:xfrm>
            <a:off x="1371600" y="3637205"/>
            <a:ext cx="64008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">
  <p:cSld name="Финал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010279"/>
            <a:ext cx="82296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2787704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marL="914400" lvl="1" indent="-228600" algn="ct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marL="1371600" lvl="2" indent="-228600" algn="ctr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marL="1828800" lvl="3" indent="-228600" algn="ctr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marL="2286000" lvl="4" indent="-228600" algn="ctr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5098416" y="490274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/>
          <p:nvPr/>
        </p:nvSpPr>
        <p:spPr>
          <a:xfrm>
            <a:off x="5910801" y="42723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64693" y="997421"/>
            <a:ext cx="5965500" cy="1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65697" y="2571750"/>
            <a:ext cx="5965800" cy="16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43140" y="927382"/>
            <a:ext cx="2713200" cy="16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927382"/>
            <a:ext cx="82296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94948"/>
            <a:ext cx="8229600" cy="28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030768" y="329462"/>
            <a:ext cx="465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uevmaxim/itmo-ib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17-07-31-topic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205.09379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oonasyoon/github-topic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tBrains-Research/Lup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ctrTitle"/>
          </p:nvPr>
        </p:nvSpPr>
        <p:spPr>
          <a:xfrm>
            <a:off x="311708" y="668375"/>
            <a:ext cx="8520600" cy="2052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800">
                <a:solidFill>
                  <a:schemeClr val="lt2"/>
                </a:solidFill>
              </a:rPr>
              <a:t>Github Topic Suggester</a:t>
            </a:r>
            <a:endParaRPr sz="5800">
              <a:solidFill>
                <a:schemeClr val="lt2"/>
              </a:solidFill>
            </a:endParaRPr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311700" y="3381638"/>
            <a:ext cx="8520600" cy="40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2700">
                <a:solidFill>
                  <a:schemeClr val="lt1"/>
                </a:solidFill>
              </a:rPr>
              <a:t>Team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44" name="Google Shape;44;p8"/>
          <p:cNvSpPr txBox="1">
            <a:spLocks noGrp="1"/>
          </p:cNvSpPr>
          <p:nvPr>
            <p:ph type="subTitle" idx="1"/>
          </p:nvPr>
        </p:nvSpPr>
        <p:spPr>
          <a:xfrm>
            <a:off x="653700" y="3940925"/>
            <a:ext cx="2256000" cy="40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1"/>
                </a:solidFill>
              </a:rPr>
              <a:t>Dmitry Pogrebnoy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1"/>
          </p:nvPr>
        </p:nvSpPr>
        <p:spPr>
          <a:xfrm>
            <a:off x="4653575" y="3940925"/>
            <a:ext cx="1761900" cy="40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1"/>
                </a:solidFill>
              </a:rPr>
              <a:t>Maxim Zuev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2966688" y="3940925"/>
            <a:ext cx="1662300" cy="40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1"/>
                </a:solidFill>
              </a:rPr>
              <a:t>Maria Tigina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ubTitle" idx="1"/>
          </p:nvPr>
        </p:nvSpPr>
        <p:spPr>
          <a:xfrm>
            <a:off x="6440050" y="3940925"/>
            <a:ext cx="1864800" cy="40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1"/>
                </a:solidFill>
              </a:rPr>
              <a:t>Ksenia Razheva</a:t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/>
        </p:nvSpPr>
        <p:spPr>
          <a:xfrm>
            <a:off x="160725" y="621500"/>
            <a:ext cx="7946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48484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Topic suggester model training</a:t>
            </a:r>
            <a:endParaRPr sz="3800">
              <a:solidFill>
                <a:srgbClr val="48484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166025" y="1430625"/>
            <a:ext cx="772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X = 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66025" y="3421375"/>
            <a:ext cx="55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y =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33" name="Google Shape;133;p17"/>
          <p:cNvGraphicFramePr/>
          <p:nvPr/>
        </p:nvGraphicFramePr>
        <p:xfrm>
          <a:off x="722638" y="1659225"/>
          <a:ext cx="4510675" cy="761940"/>
        </p:xfrm>
        <a:graphic>
          <a:graphicData uri="http://schemas.openxmlformats.org/drawingml/2006/table">
            <a:tbl>
              <a:tblPr>
                <a:noFill/>
                <a:tableStyleId>{219B2330-CED1-40F7-A497-C026FCFEBC99}</a:tableStyleId>
              </a:tblPr>
              <a:tblGrid>
                <a:gridCol w="118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88888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package#</a:t>
                      </a:r>
                      <a:r>
                        <a:rPr lang="ru" sz="13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sklearn</a:t>
                      </a:r>
                      <a:endParaRPr sz="13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88888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package#</a:t>
                      </a:r>
                      <a:r>
                        <a:rPr lang="ru" sz="13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torch</a:t>
                      </a:r>
                      <a:endParaRPr sz="13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88888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…</a:t>
                      </a:r>
                      <a:endParaRPr sz="1300">
                        <a:solidFill>
                          <a:srgbClr val="88888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user#project</a:t>
                      </a:r>
                      <a:endParaRPr sz="13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TF-IDF</a:t>
                      </a:r>
                      <a:endParaRPr sz="13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…</a:t>
                      </a:r>
                      <a:endParaRPr sz="13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4" name="Google Shape;134;p17"/>
          <p:cNvSpPr/>
          <p:nvPr/>
        </p:nvSpPr>
        <p:spPr>
          <a:xfrm rot="-5400000">
            <a:off x="3511300" y="964600"/>
            <a:ext cx="141900" cy="31917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/>
          <p:nvPr/>
        </p:nvSpPr>
        <p:spPr>
          <a:xfrm rot="10800000">
            <a:off x="5424225" y="2040200"/>
            <a:ext cx="105900" cy="3567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2899875" y="2528663"/>
            <a:ext cx="14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4000 packages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5641950" y="2018438"/>
            <a:ext cx="14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2900 projects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38" name="Google Shape;138;p17"/>
          <p:cNvGraphicFramePr/>
          <p:nvPr/>
        </p:nvGraphicFramePr>
        <p:xfrm>
          <a:off x="722638" y="3302000"/>
          <a:ext cx="4510875" cy="761940"/>
        </p:xfrm>
        <a:graphic>
          <a:graphicData uri="http://schemas.openxmlformats.org/drawingml/2006/table">
            <a:tbl>
              <a:tblPr>
                <a:noFill/>
                <a:tableStyleId>{219B2330-CED1-40F7-A497-C026FCFEBC99}</a:tableStyleId>
              </a:tblPr>
              <a:tblGrid>
                <a:gridCol w="118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2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88888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topic#</a:t>
                      </a:r>
                      <a:r>
                        <a:rPr lang="ru" sz="13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android</a:t>
                      </a:r>
                      <a:endParaRPr sz="13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88888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topic#</a:t>
                      </a:r>
                      <a:r>
                        <a:rPr lang="ru" sz="13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ml</a:t>
                      </a:r>
                      <a:endParaRPr sz="13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88888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…</a:t>
                      </a:r>
                      <a:endParaRPr sz="1300">
                        <a:solidFill>
                          <a:srgbClr val="88888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user#project</a:t>
                      </a:r>
                      <a:endParaRPr sz="13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0/1</a:t>
                      </a:r>
                      <a:endParaRPr sz="13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…</a:t>
                      </a:r>
                      <a:endParaRPr sz="13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17"/>
          <p:cNvSpPr/>
          <p:nvPr/>
        </p:nvSpPr>
        <p:spPr>
          <a:xfrm rot="-5400000">
            <a:off x="3551700" y="2575475"/>
            <a:ext cx="141900" cy="31917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 txBox="1"/>
          <p:nvPr/>
        </p:nvSpPr>
        <p:spPr>
          <a:xfrm>
            <a:off x="3052275" y="4166063"/>
            <a:ext cx="14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300 topics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6362625" y="2631388"/>
            <a:ext cx="2598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latin typeface="Open Sans"/>
                <a:ea typeface="Open Sans"/>
                <a:cs typeface="Open Sans"/>
                <a:sym typeface="Open Sans"/>
              </a:rPr>
              <a:t>XGBoost</a:t>
            </a:r>
            <a:r>
              <a:rPr lang="ru" sz="2200">
                <a:latin typeface="Open Sans"/>
                <a:ea typeface="Open Sans"/>
                <a:cs typeface="Open Sans"/>
                <a:sym typeface="Open Sans"/>
              </a:rPr>
              <a:t>(X) = y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8158850" y="4599325"/>
            <a:ext cx="75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Open Sans"/>
                <a:ea typeface="Open Sans"/>
                <a:cs typeface="Open Sans"/>
                <a:sym typeface="Open Sans"/>
              </a:rPr>
              <a:t>10/15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17"/>
          <p:cNvSpPr/>
          <p:nvPr/>
        </p:nvSpPr>
        <p:spPr>
          <a:xfrm rot="10800000">
            <a:off x="5424225" y="3667475"/>
            <a:ext cx="105900" cy="3567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5718150" y="3645713"/>
            <a:ext cx="14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2900 projects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77500" lnSpcReduction="20000"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160725" y="621500"/>
            <a:ext cx="6161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48484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Topic suggester model</a:t>
            </a:r>
            <a:endParaRPr sz="3800">
              <a:solidFill>
                <a:srgbClr val="48484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160725" y="1537400"/>
            <a:ext cx="8335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2" name="Google Shape;15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325" y="1170325"/>
            <a:ext cx="3576350" cy="35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 txBox="1"/>
          <p:nvPr/>
        </p:nvSpPr>
        <p:spPr>
          <a:xfrm>
            <a:off x="242225" y="1430625"/>
            <a:ext cx="5515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AutoNum type="arabicPeriod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Train model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AutoNum type="arabicPeriod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Select threshold (data imbalance)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AutoNum type="arabicPeriod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Save model’s configuration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54" name="Google Shape;154;p18"/>
          <p:cNvGraphicFramePr/>
          <p:nvPr/>
        </p:nvGraphicFramePr>
        <p:xfrm>
          <a:off x="2118925" y="2717050"/>
          <a:ext cx="1503750" cy="1584840"/>
        </p:xfrm>
        <a:graphic>
          <a:graphicData uri="http://schemas.openxmlformats.org/drawingml/2006/table">
            <a:tbl>
              <a:tblPr>
                <a:noFill/>
                <a:tableStyleId>{219B2330-CED1-40F7-A497-C026FCFEBC99}</a:tableStyleId>
              </a:tblPr>
              <a:tblGrid>
                <a:gridCol w="59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f1-score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Max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0.88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Min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0.52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Avg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0.7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5" name="Google Shape;155;p18"/>
          <p:cNvSpPr txBox="1"/>
          <p:nvPr/>
        </p:nvSpPr>
        <p:spPr>
          <a:xfrm>
            <a:off x="8158850" y="4599325"/>
            <a:ext cx="75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Open Sans"/>
                <a:ea typeface="Open Sans"/>
                <a:cs typeface="Open Sans"/>
                <a:sym typeface="Open Sans"/>
              </a:rPr>
              <a:t>11/15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77500" lnSpcReduction="20000"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body" idx="2"/>
          </p:nvPr>
        </p:nvSpPr>
        <p:spPr>
          <a:xfrm>
            <a:off x="1371600" y="3637205"/>
            <a:ext cx="6400800" cy="46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160725" y="621500"/>
            <a:ext cx="6161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48484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Pipeline</a:t>
            </a:r>
            <a:endParaRPr sz="3800">
              <a:solidFill>
                <a:srgbClr val="48484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438" y="1473913"/>
            <a:ext cx="6497131" cy="29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 txBox="1"/>
          <p:nvPr/>
        </p:nvSpPr>
        <p:spPr>
          <a:xfrm>
            <a:off x="8158850" y="4599325"/>
            <a:ext cx="75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Open Sans"/>
                <a:ea typeface="Open Sans"/>
                <a:cs typeface="Open Sans"/>
                <a:sym typeface="Open Sans"/>
              </a:rPr>
              <a:t>12/15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77500" lnSpcReduction="20000"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2"/>
          </p:nvPr>
        </p:nvSpPr>
        <p:spPr>
          <a:xfrm>
            <a:off x="1371600" y="3637205"/>
            <a:ext cx="6400800" cy="46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 txBox="1"/>
          <p:nvPr/>
        </p:nvSpPr>
        <p:spPr>
          <a:xfrm>
            <a:off x="160725" y="621500"/>
            <a:ext cx="6161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48484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</a:t>
            </a:r>
            <a:endParaRPr sz="3800">
              <a:solidFill>
                <a:srgbClr val="48484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242225" y="1430625"/>
            <a:ext cx="8335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8158850" y="4599325"/>
            <a:ext cx="75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Open Sans"/>
                <a:ea typeface="Open Sans"/>
                <a:cs typeface="Open Sans"/>
                <a:sym typeface="Open Sans"/>
              </a:rPr>
              <a:t>13/15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Демо_тест_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31005"/>
          <a:stretch/>
        </p:blipFill>
        <p:spPr>
          <a:xfrm>
            <a:off x="660725" y="1344800"/>
            <a:ext cx="7822549" cy="3035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77500" lnSpcReduction="20000"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2"/>
          </p:nvPr>
        </p:nvSpPr>
        <p:spPr>
          <a:xfrm>
            <a:off x="1371600" y="3637205"/>
            <a:ext cx="6400800" cy="46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160725" y="621500"/>
            <a:ext cx="6161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48484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Technologies</a:t>
            </a:r>
            <a:endParaRPr sz="3800">
              <a:solidFill>
                <a:srgbClr val="48484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242225" y="1430625"/>
            <a:ext cx="83352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Char char="●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Docker - run Lupa and Pipeline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Char char="●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Spark - data processing and pipeline processing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Char char="●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XGBoost - builds topic predictor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Char char="●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Flask - builds demo app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Char char="●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Celery - runs pipeline on a separate worker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8158850" y="4599325"/>
            <a:ext cx="75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Open Sans"/>
                <a:ea typeface="Open Sans"/>
                <a:cs typeface="Open Sans"/>
                <a:sym typeface="Open Sans"/>
              </a:rPr>
              <a:t>14/15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body" idx="2"/>
          </p:nvPr>
        </p:nvSpPr>
        <p:spPr>
          <a:xfrm>
            <a:off x="1371600" y="3637205"/>
            <a:ext cx="6400800" cy="46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 txBox="1"/>
          <p:nvPr/>
        </p:nvSpPr>
        <p:spPr>
          <a:xfrm>
            <a:off x="160725" y="621500"/>
            <a:ext cx="6161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48484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Conclusion</a:t>
            </a:r>
            <a:endParaRPr sz="3800">
              <a:solidFill>
                <a:srgbClr val="48484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242225" y="1430625"/>
            <a:ext cx="8335200" cy="30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Char char="●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Repositories from Github are collected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Char char="●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Repositories are processed and import infos are extracted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Char char="●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Explanatory analysis is conducted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Char char="●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Topic predictor is built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Char char="●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Topic suggestion pipeline is constructed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Char char="●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Demo web-application is created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Sources - </a:t>
            </a:r>
            <a:r>
              <a:rPr lang="ru" sz="16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github.com/zuevmaxim/itmo-ibd</a:t>
            </a:r>
            <a:endParaRPr sz="16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8158850" y="4599325"/>
            <a:ext cx="75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Open Sans"/>
                <a:ea typeface="Open Sans"/>
                <a:cs typeface="Open Sans"/>
                <a:sym typeface="Open Sans"/>
              </a:rPr>
              <a:t>15/15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body" idx="2"/>
          </p:nvPr>
        </p:nvSpPr>
        <p:spPr>
          <a:xfrm>
            <a:off x="1371600" y="3637205"/>
            <a:ext cx="6400800" cy="46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3"/>
          <p:cNvSpPr txBox="1"/>
          <p:nvPr/>
        </p:nvSpPr>
        <p:spPr>
          <a:xfrm>
            <a:off x="160725" y="621500"/>
            <a:ext cx="6161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48484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Library imports</a:t>
            </a:r>
            <a:endParaRPr sz="3800">
              <a:solidFill>
                <a:srgbClr val="48484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23"/>
          <p:cNvSpPr txBox="1"/>
          <p:nvPr/>
        </p:nvSpPr>
        <p:spPr>
          <a:xfrm>
            <a:off x="8158850" y="4599325"/>
            <a:ext cx="75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Open Sans"/>
                <a:ea typeface="Open Sans"/>
                <a:cs typeface="Open Sans"/>
                <a:sym typeface="Open Sans"/>
              </a:rPr>
              <a:t>16/15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 rotWithShape="1">
          <a:blip r:embed="rId3">
            <a:alphaModFix/>
          </a:blip>
          <a:srcRect r="25104" b="21923"/>
          <a:stretch/>
        </p:blipFill>
        <p:spPr>
          <a:xfrm>
            <a:off x="394625" y="1497200"/>
            <a:ext cx="3395325" cy="15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 rotWithShape="1">
          <a:blip r:embed="rId4">
            <a:alphaModFix/>
          </a:blip>
          <a:srcRect r="11134"/>
          <a:stretch/>
        </p:blipFill>
        <p:spPr>
          <a:xfrm>
            <a:off x="394625" y="3201450"/>
            <a:ext cx="6943050" cy="110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4757250" y="2049925"/>
            <a:ext cx="1852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Open Sans Medium"/>
                <a:ea typeface="Open Sans Medium"/>
                <a:cs typeface="Open Sans Medium"/>
                <a:sym typeface="Open Sans Medium"/>
              </a:rPr>
              <a:t>Python imports</a:t>
            </a:r>
            <a:endParaRPr sz="17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7337675" y="3386675"/>
            <a:ext cx="1667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Open Sans Medium"/>
                <a:ea typeface="Open Sans Medium"/>
                <a:cs typeface="Open Sans Medium"/>
                <a:sym typeface="Open Sans Medium"/>
              </a:rPr>
              <a:t>Kotlin imports</a:t>
            </a:r>
            <a:endParaRPr sz="17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202" name="Google Shape;202;p23"/>
          <p:cNvCxnSpPr>
            <a:stCxn id="200" idx="1"/>
            <a:endCxn id="198" idx="3"/>
          </p:cNvCxnSpPr>
          <p:nvPr/>
        </p:nvCxnSpPr>
        <p:spPr>
          <a:xfrm rot="10800000">
            <a:off x="3790050" y="2273125"/>
            <a:ext cx="967200" cy="0"/>
          </a:xfrm>
          <a:prstGeom prst="straightConnector1">
            <a:avLst/>
          </a:prstGeom>
          <a:noFill/>
          <a:ln w="28575" cap="flat" cmpd="sng">
            <a:solidFill>
              <a:srgbClr val="2B2B2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23"/>
          <p:cNvCxnSpPr>
            <a:stCxn id="201" idx="1"/>
          </p:cNvCxnSpPr>
          <p:nvPr/>
        </p:nvCxnSpPr>
        <p:spPr>
          <a:xfrm rot="10800000">
            <a:off x="6881675" y="3604775"/>
            <a:ext cx="456000" cy="5100"/>
          </a:xfrm>
          <a:prstGeom prst="straightConnector1">
            <a:avLst/>
          </a:prstGeom>
          <a:noFill/>
          <a:ln w="28575" cap="flat" cmpd="sng">
            <a:solidFill>
              <a:srgbClr val="2B2B2B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77500" lnSpcReduction="20000"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1371600" y="2926326"/>
            <a:ext cx="6400800" cy="705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2"/>
          </p:nvPr>
        </p:nvSpPr>
        <p:spPr>
          <a:xfrm>
            <a:off x="1371600" y="3637205"/>
            <a:ext cx="6400800" cy="46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/>
          <p:nvPr/>
        </p:nvSpPr>
        <p:spPr>
          <a:xfrm>
            <a:off x="160725" y="621500"/>
            <a:ext cx="6161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48484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Introduction </a:t>
            </a:r>
            <a:endParaRPr sz="3800">
              <a:solidFill>
                <a:srgbClr val="48484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" name="Google Shape;56;p9"/>
          <p:cNvSpPr txBox="1"/>
          <p:nvPr/>
        </p:nvSpPr>
        <p:spPr>
          <a:xfrm>
            <a:off x="160725" y="1301675"/>
            <a:ext cx="8676000" cy="19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100"/>
              <a:buFont typeface="Open Sans"/>
              <a:buChar char="●"/>
            </a:pPr>
            <a:r>
              <a:rPr lang="ru" sz="2100">
                <a:solidFill>
                  <a:srgbClr val="48484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GitHub - world's largest host of source code </a:t>
            </a:r>
            <a:endParaRPr sz="2100">
              <a:solidFill>
                <a:srgbClr val="48484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100"/>
              <a:buFont typeface="Open Sans"/>
              <a:buChar char="●"/>
            </a:pPr>
            <a:r>
              <a:rPr lang="ru" sz="2100">
                <a:solidFill>
                  <a:srgbClr val="48484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GitHub have 200+M repositories and 83+M developers</a:t>
            </a:r>
            <a:endParaRPr sz="2100">
              <a:solidFill>
                <a:srgbClr val="48484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100"/>
              <a:buFont typeface="Open Sans"/>
              <a:buChar char="●"/>
            </a:pPr>
            <a:r>
              <a:rPr lang="ru" sz="2100">
                <a:solidFill>
                  <a:srgbClr val="48484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Repositories are not labelled or are labelled inadequately</a:t>
            </a:r>
            <a:endParaRPr sz="2100">
              <a:solidFill>
                <a:srgbClr val="48484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84848"/>
              </a:buClr>
              <a:buSzPts val="2100"/>
              <a:buFont typeface="Open Sans"/>
              <a:buChar char="●"/>
            </a:pPr>
            <a:r>
              <a:rPr lang="ru" sz="2100">
                <a:solidFill>
                  <a:srgbClr val="48484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This makes it difficult for users to find relevant projects</a:t>
            </a:r>
            <a:endParaRPr sz="21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" name="Google Shape;57;p9"/>
          <p:cNvPicPr preferRelativeResize="0"/>
          <p:nvPr/>
        </p:nvPicPr>
        <p:blipFill rotWithShape="1">
          <a:blip r:embed="rId3">
            <a:alphaModFix/>
          </a:blip>
          <a:srcRect t="51730"/>
          <a:stretch/>
        </p:blipFill>
        <p:spPr>
          <a:xfrm>
            <a:off x="1861025" y="3631925"/>
            <a:ext cx="5021474" cy="14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 rotWithShape="1">
          <a:blip r:embed="rId3">
            <a:alphaModFix/>
          </a:blip>
          <a:srcRect t="16498" b="72441"/>
          <a:stretch/>
        </p:blipFill>
        <p:spPr>
          <a:xfrm>
            <a:off x="1807650" y="3310350"/>
            <a:ext cx="5021474" cy="32157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/>
        </p:nvSpPr>
        <p:spPr>
          <a:xfrm>
            <a:off x="7350375" y="4320025"/>
            <a:ext cx="1041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48484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topics</a:t>
            </a:r>
            <a:endParaRPr sz="2100" b="1" dirty="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0" name="Google Shape;60;p9"/>
          <p:cNvCxnSpPr>
            <a:endCxn id="59" idx="1"/>
          </p:cNvCxnSpPr>
          <p:nvPr/>
        </p:nvCxnSpPr>
        <p:spPr>
          <a:xfrm>
            <a:off x="6665175" y="4565575"/>
            <a:ext cx="685200" cy="8400"/>
          </a:xfrm>
          <a:prstGeom prst="straightConnector1">
            <a:avLst/>
          </a:prstGeom>
          <a:noFill/>
          <a:ln w="28575" cap="flat" cmpd="sng">
            <a:solidFill>
              <a:srgbClr val="484848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1" name="Google Shape;61;p9"/>
          <p:cNvSpPr txBox="1"/>
          <p:nvPr/>
        </p:nvSpPr>
        <p:spPr>
          <a:xfrm>
            <a:off x="8158850" y="4599325"/>
            <a:ext cx="75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Open Sans"/>
                <a:ea typeface="Open Sans"/>
                <a:cs typeface="Open Sans"/>
                <a:sym typeface="Open Sans"/>
              </a:rPr>
              <a:t>2/15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77500" lnSpcReduction="20000"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2"/>
          </p:nvPr>
        </p:nvSpPr>
        <p:spPr>
          <a:xfrm>
            <a:off x="1371600" y="3637205"/>
            <a:ext cx="6400800" cy="46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0"/>
          <p:cNvSpPr txBox="1"/>
          <p:nvPr/>
        </p:nvSpPr>
        <p:spPr>
          <a:xfrm>
            <a:off x="160725" y="621500"/>
            <a:ext cx="6161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48484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Github topic suggestion</a:t>
            </a:r>
            <a:endParaRPr sz="3800">
              <a:solidFill>
                <a:srgbClr val="48484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9" name="Google Shape;69;p10"/>
          <p:cNvSpPr txBox="1"/>
          <p:nvPr/>
        </p:nvSpPr>
        <p:spPr>
          <a:xfrm>
            <a:off x="242225" y="1354425"/>
            <a:ext cx="8335200" cy="3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Papers about the suggestion project topics for Github:</a:t>
            </a:r>
            <a:endParaRPr sz="21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900"/>
              <a:buFont typeface="Open Sans"/>
              <a:buChar char="●"/>
            </a:pPr>
            <a:r>
              <a:rPr lang="ru" sz="1900" u="sng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Topic Suggestions for Millions of Repositories</a:t>
            </a:r>
            <a:r>
              <a:rPr lang="ru" sz="19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 by Github team</a:t>
            </a:r>
            <a:endParaRPr sz="19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700"/>
              <a:buFont typeface="Open Sans"/>
              <a:buChar char="○"/>
            </a:pPr>
            <a:r>
              <a:rPr lang="ru" sz="1700">
                <a:solidFill>
                  <a:srgbClr val="48484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Repo names</a:t>
            </a:r>
            <a:endParaRPr sz="1700">
              <a:solidFill>
                <a:srgbClr val="48484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700"/>
              <a:buFont typeface="Open Sans"/>
              <a:buChar char="○"/>
            </a:pPr>
            <a:r>
              <a:rPr lang="ru" sz="1700">
                <a:solidFill>
                  <a:srgbClr val="48484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Descriptions</a:t>
            </a:r>
            <a:endParaRPr sz="1700">
              <a:solidFill>
                <a:srgbClr val="48484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700"/>
              <a:buFont typeface="Open Sans"/>
              <a:buChar char="○"/>
            </a:pPr>
            <a:r>
              <a:rPr lang="ru" sz="1700">
                <a:solidFill>
                  <a:srgbClr val="48484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READMEs</a:t>
            </a:r>
            <a:endParaRPr sz="9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9250" algn="l" rtl="0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900"/>
              <a:buFont typeface="Open Sans"/>
              <a:buChar char="●"/>
            </a:pPr>
            <a:r>
              <a:rPr lang="ru" sz="1900" u="sng">
                <a:solidFill>
                  <a:srgbClr val="48484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GitRanking: A Ranking of GitHub Topics for Software Classification using Active Sampling</a:t>
            </a:r>
            <a:r>
              <a:rPr lang="ru" sz="1900">
                <a:solidFill>
                  <a:srgbClr val="48484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by Cezar Sas et al.</a:t>
            </a:r>
            <a:endParaRPr sz="1900">
              <a:solidFill>
                <a:srgbClr val="48484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6550" algn="l" rtl="0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700"/>
              <a:buFont typeface="Open Sans"/>
              <a:buChar char="○"/>
            </a:pPr>
            <a:r>
              <a:rPr lang="ru" sz="1700">
                <a:solidFill>
                  <a:srgbClr val="48484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Descriptions </a:t>
            </a:r>
            <a:endParaRPr sz="1700">
              <a:solidFill>
                <a:srgbClr val="48484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6550" algn="l" rtl="0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700"/>
              <a:buFont typeface="Open Sans"/>
              <a:buChar char="○"/>
            </a:pPr>
            <a:r>
              <a:rPr lang="ru" sz="1700">
                <a:solidFill>
                  <a:srgbClr val="48484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READMEs</a:t>
            </a:r>
            <a:endParaRPr sz="1700">
              <a:solidFill>
                <a:srgbClr val="48484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0" algn="l" rtl="0">
              <a:lnSpc>
                <a:spcPct val="91283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48484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 </a:t>
            </a:r>
            <a:endParaRPr sz="1700" b="1">
              <a:solidFill>
                <a:srgbClr val="48484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10"/>
          <p:cNvSpPr txBox="1"/>
          <p:nvPr/>
        </p:nvSpPr>
        <p:spPr>
          <a:xfrm>
            <a:off x="8158850" y="4599325"/>
            <a:ext cx="75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Open Sans"/>
                <a:ea typeface="Open Sans"/>
                <a:cs typeface="Open Sans"/>
                <a:sym typeface="Open Sans"/>
              </a:rPr>
              <a:t>3/15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/>
        </p:nvSpPr>
        <p:spPr>
          <a:xfrm>
            <a:off x="160725" y="621500"/>
            <a:ext cx="6161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48484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Main goal</a:t>
            </a:r>
            <a:endParaRPr sz="3800">
              <a:solidFill>
                <a:srgbClr val="48484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" name="Google Shape;76;p11"/>
          <p:cNvSpPr txBox="1"/>
          <p:nvPr/>
        </p:nvSpPr>
        <p:spPr>
          <a:xfrm>
            <a:off x="160725" y="1306900"/>
            <a:ext cx="8145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Develop a tool for predicting topics for a project </a:t>
            </a:r>
            <a:r>
              <a:rPr lang="ru" sz="2200" b="1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by code</a:t>
            </a: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 using </a:t>
            </a:r>
            <a:r>
              <a:rPr lang="ru" sz="2200" b="1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imports of libraries or packages</a:t>
            </a: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 that are used in it.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1"/>
          <p:cNvSpPr txBox="1"/>
          <p:nvPr/>
        </p:nvSpPr>
        <p:spPr>
          <a:xfrm>
            <a:off x="241950" y="2417700"/>
            <a:ext cx="81459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Plan: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AutoNum type="arabicPeriod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Download popular repositories with topics from GitHub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AutoNum type="arabicPeriod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Extract imports from source code of repositories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AutoNum type="arabicPeriod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Train the model to predict topics from list of imports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AutoNum type="arabicPeriod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Develop app for topic prediction for new repositories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1"/>
          <p:cNvSpPr txBox="1"/>
          <p:nvPr/>
        </p:nvSpPr>
        <p:spPr>
          <a:xfrm>
            <a:off x="8158850" y="4599325"/>
            <a:ext cx="75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Open Sans"/>
                <a:ea typeface="Open Sans"/>
                <a:cs typeface="Open Sans"/>
                <a:sym typeface="Open Sans"/>
              </a:rPr>
              <a:t>4/15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77500" lnSpcReduction="20000"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160725" y="621500"/>
            <a:ext cx="6161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48484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collection</a:t>
            </a:r>
            <a:endParaRPr sz="3800">
              <a:solidFill>
                <a:srgbClr val="48484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5" name="Google Shape;85;p12"/>
          <p:cNvSpPr txBox="1"/>
          <p:nvPr/>
        </p:nvSpPr>
        <p:spPr>
          <a:xfrm>
            <a:off x="242225" y="1430625"/>
            <a:ext cx="8335200" cy="28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List of repositories: </a:t>
            </a:r>
            <a:r>
              <a:rPr lang="ru" sz="2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Github Topics and Repositories 2022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Char char="●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Filter only Python/Kotlin related projects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Char char="●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Data volume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Char char="○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5 parts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Montserrat SemiBold"/>
              <a:buChar char="○"/>
            </a:pPr>
            <a:r>
              <a:rPr lang="ru" sz="2200">
                <a:solidFill>
                  <a:srgbClr val="48484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2800 repos</a:t>
            </a:r>
            <a:endParaRPr sz="2200">
              <a:solidFill>
                <a:srgbClr val="48484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 SemiBold"/>
              <a:buChar char="○"/>
            </a:pPr>
            <a:r>
              <a:rPr lang="ru" sz="2200">
                <a:solidFill>
                  <a:srgbClr val="48484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430GB</a:t>
            </a:r>
            <a:endParaRPr sz="2200">
              <a:solidFill>
                <a:srgbClr val="48484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Char char="●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GitHub API for repos loading and label requests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2"/>
          <p:cNvSpPr txBox="1"/>
          <p:nvPr/>
        </p:nvSpPr>
        <p:spPr>
          <a:xfrm>
            <a:off x="8158850" y="4599325"/>
            <a:ext cx="75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Open Sans"/>
                <a:ea typeface="Open Sans"/>
                <a:cs typeface="Open Sans"/>
                <a:sym typeface="Open Sans"/>
              </a:rPr>
              <a:t>5/15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77500" lnSpcReduction="20000"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2"/>
          </p:nvPr>
        </p:nvSpPr>
        <p:spPr>
          <a:xfrm>
            <a:off x="1371600" y="3637205"/>
            <a:ext cx="6400800" cy="46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160725" y="621500"/>
            <a:ext cx="6161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48484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processing</a:t>
            </a:r>
            <a:endParaRPr sz="3800">
              <a:solidFill>
                <a:srgbClr val="48484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242225" y="1430625"/>
            <a:ext cx="83352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Char char="●"/>
            </a:pPr>
            <a:r>
              <a:rPr lang="ru" sz="2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Lupa</a:t>
            </a: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 tool for extracting import information in projects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Char char="●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Build docker container for run Lupa tool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Char char="●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Combine imports dataset and topics dataset into one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Char char="●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Filter most common topics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Char char="●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Group imports to packages 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200"/>
              <a:buFont typeface="Open Sans"/>
              <a:buChar char="●"/>
            </a:pPr>
            <a:r>
              <a:rPr lang="ru" sz="2200">
                <a:solidFill>
                  <a:srgbClr val="484848"/>
                </a:solidFill>
                <a:latin typeface="Open Sans"/>
                <a:ea typeface="Open Sans"/>
                <a:cs typeface="Open Sans"/>
                <a:sym typeface="Open Sans"/>
              </a:rPr>
              <a:t>Build final dataset for further steps</a:t>
            </a:r>
            <a:endParaRPr sz="2200">
              <a:solidFill>
                <a:srgbClr val="48484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8158850" y="4599325"/>
            <a:ext cx="75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Open Sans"/>
                <a:ea typeface="Open Sans"/>
                <a:cs typeface="Open Sans"/>
                <a:sym typeface="Open Sans"/>
              </a:rPr>
              <a:t>6/15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77500" lnSpcReduction="20000"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1371600" y="2926326"/>
            <a:ext cx="6400800" cy="705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2"/>
          </p:nvPr>
        </p:nvSpPr>
        <p:spPr>
          <a:xfrm>
            <a:off x="1371600" y="3637205"/>
            <a:ext cx="6400800" cy="46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160725" y="621500"/>
            <a:ext cx="6161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latin typeface="Montserrat Medium"/>
                <a:ea typeface="Montserrat Medium"/>
                <a:cs typeface="Montserrat Medium"/>
                <a:sym typeface="Montserrat Medium"/>
              </a:rPr>
              <a:t>Explanatory data analysis</a:t>
            </a:r>
            <a:endParaRPr sz="3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60725" y="1396325"/>
            <a:ext cx="85296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ru" sz="2200">
                <a:latin typeface="Open Sans"/>
                <a:ea typeface="Open Sans"/>
                <a:cs typeface="Open Sans"/>
                <a:sym typeface="Open Sans"/>
              </a:rPr>
              <a:t>Number of projects - </a:t>
            </a:r>
            <a:r>
              <a:rPr lang="ru" sz="2200">
                <a:latin typeface="Open Sans SemiBold"/>
                <a:ea typeface="Open Sans SemiBold"/>
                <a:cs typeface="Open Sans SemiBold"/>
                <a:sym typeface="Open Sans SemiBold"/>
              </a:rPr>
              <a:t>2836</a:t>
            </a:r>
            <a:endParaRPr sz="2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ru" sz="2200">
                <a:latin typeface="Open Sans"/>
                <a:ea typeface="Open Sans"/>
                <a:cs typeface="Open Sans"/>
                <a:sym typeface="Open Sans"/>
              </a:rPr>
              <a:t>Imports: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68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○"/>
            </a:pPr>
            <a:r>
              <a:rPr lang="ru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Average imports per project - </a:t>
            </a:r>
            <a:r>
              <a:rPr lang="ru" sz="2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188</a:t>
            </a:r>
            <a:endParaRPr sz="22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914400" lvl="1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○"/>
            </a:pPr>
            <a:r>
              <a:rPr lang="ru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Median imports per project - </a:t>
            </a:r>
            <a:r>
              <a:rPr lang="ru" sz="2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43</a:t>
            </a:r>
            <a:endParaRPr sz="22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ru" sz="2200">
                <a:latin typeface="Open Sans"/>
                <a:ea typeface="Open Sans"/>
                <a:cs typeface="Open Sans"/>
                <a:sym typeface="Open Sans"/>
              </a:rPr>
              <a:t>Packages: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○"/>
            </a:pPr>
            <a:r>
              <a:rPr lang="ru" sz="2200">
                <a:latin typeface="Open Sans"/>
                <a:ea typeface="Open Sans"/>
                <a:cs typeface="Open Sans"/>
                <a:sym typeface="Open Sans"/>
              </a:rPr>
              <a:t>Average packages per project - </a:t>
            </a:r>
            <a:r>
              <a:rPr lang="ru" sz="2200">
                <a:latin typeface="Open Sans SemiBold"/>
                <a:ea typeface="Open Sans SemiBold"/>
                <a:cs typeface="Open Sans SemiBold"/>
                <a:sym typeface="Open Sans SemiBold"/>
              </a:rPr>
              <a:t>28</a:t>
            </a:r>
            <a:endParaRPr sz="2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914400" lvl="1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○"/>
            </a:pPr>
            <a:r>
              <a:rPr lang="ru" sz="2200">
                <a:latin typeface="Open Sans"/>
                <a:ea typeface="Open Sans"/>
                <a:cs typeface="Open Sans"/>
                <a:sym typeface="Open Sans"/>
              </a:rPr>
              <a:t>Median packages per project - </a:t>
            </a:r>
            <a:r>
              <a:rPr lang="ru" sz="2200">
                <a:latin typeface="Open Sans SemiBold"/>
                <a:ea typeface="Open Sans SemiBold"/>
                <a:cs typeface="Open Sans SemiBold"/>
                <a:sym typeface="Open Sans SemiBold"/>
              </a:rPr>
              <a:t>18</a:t>
            </a:r>
            <a:endParaRPr sz="2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8158850" y="4599325"/>
            <a:ext cx="75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Open Sans"/>
                <a:ea typeface="Open Sans"/>
                <a:cs typeface="Open Sans"/>
                <a:sym typeface="Open Sans"/>
              </a:rPr>
              <a:t>7/15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77500" lnSpcReduction="20000"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1371600" y="2926326"/>
            <a:ext cx="6400800" cy="705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2"/>
          </p:nvPr>
        </p:nvSpPr>
        <p:spPr>
          <a:xfrm>
            <a:off x="1371600" y="3637205"/>
            <a:ext cx="6400800" cy="46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160725" y="621500"/>
            <a:ext cx="8711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latin typeface="Montserrat Medium"/>
                <a:ea typeface="Montserrat Medium"/>
                <a:cs typeface="Montserrat Medium"/>
                <a:sym typeface="Montserrat Medium"/>
              </a:rPr>
              <a:t>Top 5 topics</a:t>
            </a:r>
            <a:endParaRPr sz="3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13" y="1246525"/>
            <a:ext cx="7678982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8158850" y="4599325"/>
            <a:ext cx="75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Open Sans"/>
                <a:ea typeface="Open Sans"/>
                <a:cs typeface="Open Sans"/>
                <a:sym typeface="Open Sans"/>
              </a:rPr>
              <a:t>8/15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77500" lnSpcReduction="20000"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1371600" y="2926326"/>
            <a:ext cx="6400800" cy="705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2"/>
          </p:nvPr>
        </p:nvSpPr>
        <p:spPr>
          <a:xfrm>
            <a:off x="1371600" y="3637205"/>
            <a:ext cx="6400800" cy="46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160725" y="621500"/>
            <a:ext cx="8615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latin typeface="Montserrat Medium"/>
                <a:ea typeface="Montserrat Medium"/>
                <a:cs typeface="Montserrat Medium"/>
                <a:sym typeface="Montserrat Medium"/>
              </a:rPr>
              <a:t>Top 5 projects by package number</a:t>
            </a:r>
            <a:endParaRPr sz="3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350" y="1344800"/>
            <a:ext cx="7386150" cy="30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8158850" y="4599325"/>
            <a:ext cx="75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Open Sans"/>
                <a:ea typeface="Open Sans"/>
                <a:cs typeface="Open Sans"/>
                <a:sym typeface="Open Sans"/>
              </a:rPr>
              <a:t>9/15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">
  <a:themeElements>
    <a:clrScheme name="Серая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</Words>
  <Application>Microsoft Office PowerPoint</Application>
  <PresentationFormat>Экран (16:9)</PresentationFormat>
  <Paragraphs>122</Paragraphs>
  <Slides>16</Slides>
  <Notes>16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Montserrat Medium</vt:lpstr>
      <vt:lpstr>Open Sans Medium</vt:lpstr>
      <vt:lpstr>Montserrat SemiBold</vt:lpstr>
      <vt:lpstr>Calibri</vt:lpstr>
      <vt:lpstr>Open Sans</vt:lpstr>
      <vt:lpstr>Open Sans SemiBold</vt:lpstr>
      <vt:lpstr>Cover</vt:lpstr>
      <vt:lpstr>Github Topic Suggester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Topic Suggester</dc:title>
  <cp:lastModifiedBy>Дмитрий Погребной</cp:lastModifiedBy>
  <cp:revision>1</cp:revision>
  <dcterms:modified xsi:type="dcterms:W3CDTF">2022-06-27T11:33:25Z</dcterms:modified>
</cp:coreProperties>
</file>